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84" r:id="rId2"/>
    <p:sldId id="8497" r:id="rId3"/>
    <p:sldId id="8483" r:id="rId4"/>
    <p:sldId id="8482" r:id="rId5"/>
    <p:sldId id="327" r:id="rId6"/>
    <p:sldId id="320" r:id="rId7"/>
    <p:sldId id="8430" r:id="rId8"/>
    <p:sldId id="8469" r:id="rId9"/>
    <p:sldId id="8375" r:id="rId10"/>
    <p:sldId id="286" r:id="rId11"/>
    <p:sldId id="285" r:id="rId12"/>
    <p:sldId id="8470" r:id="rId13"/>
    <p:sldId id="287" r:id="rId14"/>
    <p:sldId id="259" r:id="rId15"/>
    <p:sldId id="8508" r:id="rId16"/>
    <p:sldId id="8471" r:id="rId17"/>
    <p:sldId id="257" r:id="rId18"/>
    <p:sldId id="288" r:id="rId19"/>
    <p:sldId id="8468" r:id="rId20"/>
    <p:sldId id="8510" r:id="rId21"/>
    <p:sldId id="8509" r:id="rId22"/>
    <p:sldId id="8511" r:id="rId23"/>
    <p:sldId id="8512" r:id="rId24"/>
    <p:sldId id="8513" r:id="rId25"/>
    <p:sldId id="8494" r:id="rId26"/>
    <p:sldId id="8495" r:id="rId27"/>
    <p:sldId id="8496" r:id="rId28"/>
    <p:sldId id="8515" r:id="rId29"/>
    <p:sldId id="8474" r:id="rId30"/>
    <p:sldId id="8514" r:id="rId31"/>
    <p:sldId id="8479" r:id="rId32"/>
    <p:sldId id="8517" r:id="rId33"/>
    <p:sldId id="8491" r:id="rId34"/>
    <p:sldId id="8492" r:id="rId35"/>
    <p:sldId id="8525" r:id="rId36"/>
    <p:sldId id="8519" r:id="rId37"/>
    <p:sldId id="8520" r:id="rId38"/>
    <p:sldId id="8485" r:id="rId39"/>
    <p:sldId id="8518" r:id="rId40"/>
    <p:sldId id="8487" r:id="rId41"/>
    <p:sldId id="8490" r:id="rId42"/>
    <p:sldId id="8504" r:id="rId43"/>
    <p:sldId id="8522" r:id="rId44"/>
    <p:sldId id="8523" r:id="rId45"/>
    <p:sldId id="8477" r:id="rId46"/>
    <p:sldId id="8481" r:id="rId47"/>
    <p:sldId id="8526" r:id="rId48"/>
    <p:sldId id="8501" r:id="rId49"/>
    <p:sldId id="8502" r:id="rId50"/>
    <p:sldId id="8503" r:id="rId51"/>
    <p:sldId id="8527" r:id="rId52"/>
    <p:sldId id="8528" r:id="rId53"/>
    <p:sldId id="8488" r:id="rId54"/>
    <p:sldId id="8389" r:id="rId55"/>
    <p:sldId id="8385" r:id="rId56"/>
    <p:sldId id="8390" r:id="rId57"/>
    <p:sldId id="839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4"/>
    <p:restoredTop sz="81869"/>
  </p:normalViewPr>
  <p:slideViewPr>
    <p:cSldViewPr snapToGrid="0" snapToObjects="1">
      <p:cViewPr varScale="1">
        <p:scale>
          <a:sx n="177" d="100"/>
          <a:sy n="177" d="100"/>
        </p:scale>
        <p:origin x="2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a:t>
            </a:fld>
            <a:endParaRPr lang="en-US"/>
          </a:p>
        </p:txBody>
      </p:sp>
    </p:spTree>
    <p:extLst>
      <p:ext uri="{BB962C8B-B14F-4D97-AF65-F5344CB8AC3E}">
        <p14:creationId xmlns:p14="http://schemas.microsoft.com/office/powerpoint/2010/main" val="2234472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18</a:t>
            </a:fld>
            <a:endParaRPr lang="en-US"/>
          </a:p>
        </p:txBody>
      </p:sp>
    </p:spTree>
    <p:extLst>
      <p:ext uri="{BB962C8B-B14F-4D97-AF65-F5344CB8AC3E}">
        <p14:creationId xmlns:p14="http://schemas.microsoft.com/office/powerpoint/2010/main" val="2389571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19</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20</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22</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28</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30</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32</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40</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42</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47</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50</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7</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10</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12</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13</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17</a:t>
            </a:fld>
            <a:endParaRPr lang="en-US"/>
          </a:p>
        </p:txBody>
      </p:sp>
    </p:spTree>
    <p:extLst>
      <p:ext uri="{BB962C8B-B14F-4D97-AF65-F5344CB8AC3E}">
        <p14:creationId xmlns:p14="http://schemas.microsoft.com/office/powerpoint/2010/main" val="1964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10/26/21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10/26/21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e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2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1.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2.sv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svg"/><Relationship Id="rId27"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fetyGraphics/safetyGraphics/wiki/TechnicalFAQ"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2.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afetyGraphics/safetyCharts/pull/90"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5.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err="1"/>
              <a:t>safetyGraphics</a:t>
            </a:r>
            <a:r>
              <a:rPr lang="en-US" dirty="0"/>
              <a:t> 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
        <p:nvSpPr>
          <p:cNvPr id="6" name="TextBox 5">
            <a:extLst>
              <a:ext uri="{FF2B5EF4-FFF2-40B4-BE49-F238E27FC236}">
                <a16:creationId xmlns:a16="http://schemas.microsoft.com/office/drawing/2014/main" id="{4B345849-675E-F149-9DDA-53951158522D}"/>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206916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
        <p:nvSpPr>
          <p:cNvPr id="5" name="TextBox 4">
            <a:extLst>
              <a:ext uri="{FF2B5EF4-FFF2-40B4-BE49-F238E27FC236}">
                <a16:creationId xmlns:a16="http://schemas.microsoft.com/office/drawing/2014/main" id="{B04FF6FD-2001-504B-BA18-3CF1A88274C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188999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err="1"/>
              <a:t>domainData</a:t>
            </a:r>
            <a:r>
              <a:rPr lang="en-US" dirty="0"/>
              <a:t> – Domain-level Study Data </a:t>
            </a:r>
          </a:p>
          <a:p>
            <a:r>
              <a:rPr lang="en-US" u="sng" dirty="0"/>
              <a:t>mapping</a:t>
            </a:r>
            <a:r>
              <a:rPr lang="en-US" dirty="0"/>
              <a:t> – List identifying the key columns/fields in your data</a:t>
            </a:r>
            <a:endParaRPr lang="en-US" u="sng" dirty="0"/>
          </a:p>
          <a:p>
            <a:r>
              <a:rPr lang="en-US" u="sng" dirty="0"/>
              <a:t>charts</a:t>
            </a:r>
            <a:r>
              <a:rPr lang="en-US" dirty="0"/>
              <a:t> – Define the charts used in the app.</a:t>
            </a:r>
          </a:p>
          <a:p>
            <a:r>
              <a:rPr lang="en-US" u="sng" dirty="0"/>
              <a:t>meta</a:t>
            </a:r>
            <a:r>
              <a:rPr lang="en-US" dirty="0"/>
              <a:t> – Metadata table with info about required columns and fields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19</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(IT, Compliance, etc.) at your organization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268000" y="5942568"/>
            <a:ext cx="755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3"/>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1411200" y="2844225"/>
            <a:ext cx="9655200"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b="1" dirty="0"/>
              <a:t>Please don’t use any private data during the workshop.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a:t>
            </a:r>
          </a:p>
          <a:p>
            <a:pPr marL="285750" indent="-285750">
              <a:buFontTx/>
              <a:buChar char="-"/>
            </a:pPr>
            <a:r>
              <a:rPr lang="en-US" dirty="0"/>
              <a:t>Each item in the list stores data for a singled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4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initializing the app with different data types</a:t>
            </a:r>
          </a:p>
          <a:p>
            <a:pPr marL="0" indent="0">
              <a:buNone/>
            </a:pPr>
            <a:r>
              <a:rPr lang="en-US" u="sng" dirty="0"/>
              <a:t>Example 2.1</a:t>
            </a:r>
            <a:r>
              <a:rPr lang="en-US" dirty="0"/>
              <a:t> – Initialize app with  SDTM data (instead of </a:t>
            </a:r>
            <a:r>
              <a:rPr lang="en-US" dirty="0" err="1"/>
              <a:t>ADaM</a:t>
            </a:r>
            <a:r>
              <a:rPr lang="en-US" dirty="0"/>
              <a: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838200" y="2268000"/>
            <a:ext cx="10515599" cy="38472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Specify Columns and Fields in your data with the `mapping` parameter </a:t>
            </a:r>
          </a:p>
          <a:p>
            <a:pPr marL="285750" indent="-285750">
              <a:buFontTx/>
              <a:buChar char="-"/>
            </a:pPr>
            <a:r>
              <a:rPr lang="en-US" dirty="0"/>
              <a:t>`mapping` is a list that pre-specifies column and field names found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Data standards can be added or customized using the `meta` parameter. (See Section 4)</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161659" y="3580283"/>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Export a chart</a:t>
            </a:r>
          </a:p>
          <a:p>
            <a:pPr>
              <a:buFontTx/>
              <a:buChar char="-"/>
            </a:pPr>
            <a:r>
              <a:rPr lang="en-US" dirty="0"/>
              <a:t>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48378" y="21991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Define charts in the app with the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2"/>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89763" y="1253357"/>
            <a:ext cx="8403838" cy="5559821"/>
          </a:xfrm>
          <a:prstGeom prst="rect">
            <a:avLst/>
          </a:prstGeom>
        </p:spPr>
      </p:pic>
      <p:sp>
        <p:nvSpPr>
          <p:cNvPr id="4" name="TextBox 3">
            <a:extLst>
              <a:ext uri="{FF2B5EF4-FFF2-40B4-BE49-F238E27FC236}">
                <a16:creationId xmlns:a16="http://schemas.microsoft.com/office/drawing/2014/main" id="{53F2650D-2A4F-844E-ACD8-D5709E597B21}"/>
              </a:ext>
            </a:extLst>
          </p:cNvPr>
          <p:cNvSpPr txBox="1"/>
          <p:nvPr/>
        </p:nvSpPr>
        <p:spPr>
          <a:xfrm>
            <a:off x="103909" y="358306"/>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view default metadata</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::meta)</a:t>
            </a:r>
          </a:p>
        </p:txBody>
      </p:sp>
    </p:spTree>
    <p:extLst>
      <p:ext uri="{BB962C8B-B14F-4D97-AF65-F5344CB8AC3E}">
        <p14:creationId xmlns:p14="http://schemas.microsoft.com/office/powerpoint/2010/main" val="4228518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a:t>
            </a:r>
          </a:p>
        </p:txBody>
      </p:sp>
      <p:sp>
        <p:nvSpPr>
          <p:cNvPr id="4" name="TextBox 3">
            <a:extLst>
              <a:ext uri="{FF2B5EF4-FFF2-40B4-BE49-F238E27FC236}">
                <a16:creationId xmlns:a16="http://schemas.microsoft.com/office/drawing/2014/main" id="{6D381B0B-A10C-674F-BFE8-A6BD1565F3FA}"/>
              </a:ext>
            </a:extLst>
          </p:cNvPr>
          <p:cNvSpPr txBox="1"/>
          <p:nvPr/>
        </p:nvSpPr>
        <p:spPr>
          <a:xfrm>
            <a:off x="460012" y="1644926"/>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5.1 / 5.2 / 5.3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`meta` parameter for `</a:t>
            </a:r>
            <a:r>
              <a:rPr lang="en-US" dirty="0" err="1"/>
              <a:t>safetyGraphicsApp</a:t>
            </a:r>
            <a:r>
              <a:rPr lang="en-US" dirty="0"/>
              <a:t>()` to create custom data domains</a:t>
            </a:r>
          </a:p>
          <a:p>
            <a:pPr marL="0" indent="0">
              <a:buNone/>
            </a:pPr>
            <a:r>
              <a:rPr lang="en-US" u="sng" dirty="0"/>
              <a:t>Example 5.1</a:t>
            </a:r>
            <a:r>
              <a:rPr lang="en-US" dirty="0"/>
              <a:t> – Create a vitals domains using labs as a template</a:t>
            </a:r>
          </a:p>
          <a:p>
            <a:pPr marL="0" indent="0">
              <a:buNone/>
            </a:pPr>
            <a:r>
              <a:rPr lang="en-US" u="sng" dirty="0"/>
              <a:t>Example 5.2</a:t>
            </a:r>
            <a:r>
              <a:rPr lang="en-US" dirty="0"/>
              <a:t> – Create a hello world domain from scratch</a:t>
            </a:r>
          </a:p>
          <a:p>
            <a:pPr marL="0" indent="0">
              <a:buNone/>
            </a:pPr>
            <a:r>
              <a:rPr lang="en-US" u="sng" dirty="0"/>
              <a:t>Example 5.3</a:t>
            </a:r>
            <a:r>
              <a:rPr lang="en-US" dirty="0"/>
              <a:t> – Create an </a:t>
            </a:r>
            <a:r>
              <a:rPr lang="en-US" dirty="0" err="1"/>
              <a:t>ecg</a:t>
            </a:r>
            <a:r>
              <a:rPr lang="en-US" dirty="0"/>
              <a:t> domains with custom charts </a:t>
            </a:r>
          </a:p>
        </p:txBody>
      </p:sp>
      <p:sp>
        <p:nvSpPr>
          <p:cNvPr id="5" name="TextBox 4">
            <a:extLst>
              <a:ext uri="{FF2B5EF4-FFF2-40B4-BE49-F238E27FC236}">
                <a16:creationId xmlns:a16="http://schemas.microsoft.com/office/drawing/2014/main" id="{73675A73-2717-A742-9F6F-069AF16F2C6C}"/>
              </a:ext>
            </a:extLst>
          </p:cNvPr>
          <p:cNvSpPr txBox="1"/>
          <p:nvPr/>
        </p:nvSpPr>
        <p:spPr>
          <a:xfrm>
            <a:off x="9462052" y="180459"/>
            <a:ext cx="2540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05_CustomDomain.R</a:t>
            </a:r>
          </a:p>
        </p:txBody>
      </p:sp>
    </p:spTree>
    <p:extLst>
      <p:ext uri="{BB962C8B-B14F-4D97-AF65-F5344CB8AC3E}">
        <p14:creationId xmlns:p14="http://schemas.microsoft.com/office/powerpoint/2010/main" val="2720870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09BD8-9EF8-674D-993E-10A6ABB01175}"/>
              </a:ext>
            </a:extLst>
          </p:cNvPr>
          <p:cNvPicPr>
            <a:picLocks noChangeAspect="1"/>
          </p:cNvPicPr>
          <p:nvPr/>
        </p:nvPicPr>
        <p:blipFill>
          <a:blip r:embed="rId2"/>
          <a:stretch>
            <a:fillRect/>
          </a:stretch>
        </p:blipFill>
        <p:spPr>
          <a:xfrm>
            <a:off x="0" y="1325563"/>
            <a:ext cx="12192000" cy="5148120"/>
          </a:xfrm>
          <a:prstGeom prst="rect">
            <a:avLst/>
          </a:prstGeom>
        </p:spPr>
      </p:pic>
      <p:sp>
        <p:nvSpPr>
          <p:cNvPr id="2" name="Title 1">
            <a:extLst>
              <a:ext uri="{FF2B5EF4-FFF2-40B4-BE49-F238E27FC236}">
                <a16:creationId xmlns:a16="http://schemas.microsoft.com/office/drawing/2014/main" id="{C23CF41D-692E-A54B-88F5-822B16ABF533}"/>
              </a:ext>
            </a:extLst>
          </p:cNvPr>
          <p:cNvSpPr>
            <a:spLocks noGrp="1"/>
          </p:cNvSpPr>
          <p:nvPr>
            <p:ph type="title"/>
          </p:nvPr>
        </p:nvSpPr>
        <p:spPr>
          <a:xfrm>
            <a:off x="838200" y="0"/>
            <a:ext cx="10515600" cy="1325563"/>
          </a:xfrm>
        </p:spPr>
        <p:txBody>
          <a:bodyPr/>
          <a:lstStyle/>
          <a:p>
            <a:r>
              <a:rPr lang="en-US" dirty="0"/>
              <a:t>Full implementation of custom ECG domain</a:t>
            </a:r>
          </a:p>
        </p:txBody>
      </p:sp>
      <p:sp>
        <p:nvSpPr>
          <p:cNvPr id="8" name="TextBox 7">
            <a:extLst>
              <a:ext uri="{FF2B5EF4-FFF2-40B4-BE49-F238E27FC236}">
                <a16:creationId xmlns:a16="http://schemas.microsoft.com/office/drawing/2014/main" id="{A57C133F-5B9D-3346-B234-CB48839C76A7}"/>
              </a:ext>
            </a:extLst>
          </p:cNvPr>
          <p:cNvSpPr txBox="1"/>
          <p:nvPr/>
        </p:nvSpPr>
        <p:spPr>
          <a:xfrm>
            <a:off x="838200" y="956231"/>
            <a:ext cx="6096000" cy="369332"/>
          </a:xfrm>
          <a:prstGeom prst="rect">
            <a:avLst/>
          </a:prstGeom>
          <a:noFill/>
        </p:spPr>
        <p:txBody>
          <a:bodyPr wrap="square">
            <a:spAutoFit/>
          </a:bodyPr>
          <a:lstStyle/>
          <a:p>
            <a:r>
              <a:rPr lang="en-US" dirty="0">
                <a:hlinkClick r:id="rId3"/>
              </a:rPr>
              <a:t>https://github.com/SafetyGraphics/safetyCharts/pull/90</a:t>
            </a:r>
            <a:endParaRPr lang="en-US" dirty="0"/>
          </a:p>
        </p:txBody>
      </p:sp>
    </p:spTree>
    <p:extLst>
      <p:ext uri="{BB962C8B-B14F-4D97-AF65-F5344CB8AC3E}">
        <p14:creationId xmlns:p14="http://schemas.microsoft.com/office/powerpoint/2010/main" val="1012482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54</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56</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57</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
        <p:nvSpPr>
          <p:cNvPr id="2" name="TextBox 1">
            <a:extLst>
              <a:ext uri="{FF2B5EF4-FFF2-40B4-BE49-F238E27FC236}">
                <a16:creationId xmlns:a16="http://schemas.microsoft.com/office/drawing/2014/main" id="{CF3BF578-F638-B04C-AADC-E17FA24E6A80}"/>
              </a:ext>
            </a:extLst>
          </p:cNvPr>
          <p:cNvSpPr txBox="1"/>
          <p:nvPr/>
        </p:nvSpPr>
        <p:spPr>
          <a:xfrm>
            <a:off x="2872800" y="6386400"/>
            <a:ext cx="803425" cy="369332"/>
          </a:xfrm>
          <a:prstGeom prst="rect">
            <a:avLst/>
          </a:prstGeom>
          <a:noFill/>
        </p:spPr>
        <p:txBody>
          <a:bodyPr wrap="none" rtlCol="0">
            <a:spAutoFit/>
          </a:bodyPr>
          <a:lstStyle/>
          <a:p>
            <a:r>
              <a:rPr lang="en-US" dirty="0"/>
              <a:t>War⚠️</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9</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4974</TotalTime>
  <Words>2710</Words>
  <Application>Microsoft Macintosh PowerPoint</Application>
  <PresentationFormat>Widescreen</PresentationFormat>
  <Paragraphs>427</Paragraphs>
  <Slides>57</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Disclaimers </vt:lpstr>
      <vt:lpstr>Agenda</vt:lpstr>
      <vt:lpstr>00. Intro To safetyGraphics</vt:lpstr>
      <vt:lpstr>PowerPoint Presentation</vt:lpstr>
      <vt:lpstr>ISG Guiding Principles</vt:lpstr>
      <vt:lpstr>PowerPoint Presentation</vt:lpstr>
      <vt:lpstr>PowerPoint Presentation</vt:lpstr>
      <vt:lpstr>Open and Transparent Online Collaboration </vt:lpstr>
      <vt:lpstr>Vignettes</vt:lpstr>
      <vt:lpstr>safetyGraphics Package Ecosystem</vt:lpstr>
      <vt:lpstr>01. Hello World</vt:lpstr>
      <vt:lpstr>Hello World</vt:lpstr>
      <vt:lpstr>Hello World, Again</vt:lpstr>
      <vt:lpstr>Breakout #1 – Hello World</vt:lpstr>
      <vt:lpstr>02. Loading Custom Data</vt:lpstr>
      <vt:lpstr>?safetyGraphicsApp docs</vt:lpstr>
      <vt:lpstr>safetyGraphicsApp() – Configurable Inputs</vt:lpstr>
      <vt:lpstr>PowerPoint Presentation</vt:lpstr>
      <vt:lpstr>safetyGraphicsApp() – domainData</vt:lpstr>
      <vt:lpstr>Examples 2.1 / 2.2 / 2.3</vt:lpstr>
      <vt:lpstr>safetyGraphicsApp() – mapping</vt:lpstr>
      <vt:lpstr>Example 2.4 </vt:lpstr>
      <vt:lpstr>Breakout #2 – Custom Data + Mapping</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PowerPoint Presentation</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 mapping</vt:lpstr>
      <vt:lpstr>PowerPoint Presentation</vt:lpstr>
      <vt:lpstr>?safetyGraphics::meta Metadata Column Definitions </vt:lpstr>
      <vt:lpstr>Creating a Chart in a Custom Domain</vt:lpstr>
      <vt:lpstr>Examples 5.1 / 5.2 / 5.3</vt:lpstr>
      <vt:lpstr>Full implementation of custom ECG domain</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14</cp:revision>
  <dcterms:created xsi:type="dcterms:W3CDTF">2021-09-22T13:37:09Z</dcterms:created>
  <dcterms:modified xsi:type="dcterms:W3CDTF">2021-10-26T14:17:01Z</dcterms:modified>
</cp:coreProperties>
</file>